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gskpRdfaGl8z6E0KP9QKyxydqx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0bd062d0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a0bd062d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d9f0dad95_1_6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9d9f0dad95_1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d9f0dad95_1_7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9d9f0dad95_1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d9f0dad95_1_7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9d9f0dad95_1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d9f0dad95_1_8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9d9f0dad95_1_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d9f0dad95_1_9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9d9f0dad95_1_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9d9f0dad95_1_10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9d9f0dad95_1_1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d9f0dad95_1_10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9d9f0dad95_1_1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d9f0dad95_1_1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29d9f0dad95_1_1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d9f0dad95_1_1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9d9f0dad95_1_1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d9f0dad9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29d9f0dad9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d9f0dad95_1_13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9d9f0dad95_1_1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9d9f0dad95_1_1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29d9f0dad95_1_1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d9f0dad95_1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9d9f0dad95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d9f0dad95_1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29d9f0dad95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d9f0dad95_1_2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9d9f0dad95_1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d9f0dad95_1_3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29d9f0dad95_1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d9f0dad95_1_3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9d9f0dad95_1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d9f0dad95_1_4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9d9f0dad95_1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d9f0dad95_1_5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9d9f0dad95_1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/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UISA Training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Presentor: Hussein Hazazi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Supervisor: Dr. Heather Lipford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0bd062d09_0_0"/>
          <p:cNvSpPr/>
          <p:nvPr/>
        </p:nvSpPr>
        <p:spPr>
          <a:xfrm>
            <a:off x="21177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high-level workflow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a0bd062d09_0_0"/>
          <p:cNvSpPr/>
          <p:nvPr/>
        </p:nvSpPr>
        <p:spPr>
          <a:xfrm>
            <a:off x="191190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d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esign elements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a0bd062d09_0_0"/>
          <p:cNvSpPr/>
          <p:nvPr/>
        </p:nvSpPr>
        <p:spPr>
          <a:xfrm>
            <a:off x="3619750" y="288850"/>
            <a:ext cx="2020500" cy="794400"/>
          </a:xfrm>
          <a:prstGeom prst="chevron">
            <a:avLst>
              <a:gd fmla="val 50000" name="adj"/>
            </a:avLst>
          </a:prstGeom>
          <a:solidFill>
            <a:srgbClr val="0456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potential user errors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a0bd062d09_0_0"/>
          <p:cNvSpPr/>
          <p:nvPr/>
        </p:nvSpPr>
        <p:spPr>
          <a:xfrm>
            <a:off x="70277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interface design triggers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a0bd062d09_0_0"/>
          <p:cNvSpPr/>
          <p:nvPr/>
        </p:nvSpPr>
        <p:spPr>
          <a:xfrm>
            <a:off x="53330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security consequences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g2a0bd062d0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8450" y="1149850"/>
            <a:ext cx="6883100" cy="338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d9f0dad95_1_626"/>
          <p:cNvSpPr txBox="1"/>
          <p:nvPr>
            <p:ph idx="4294967295" type="title"/>
          </p:nvPr>
        </p:nvSpPr>
        <p:spPr>
          <a:xfrm>
            <a:off x="311700" y="201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Using the Metric Tool</a:t>
            </a:r>
            <a:endParaRPr/>
          </a:p>
        </p:txBody>
      </p:sp>
      <p:pic>
        <p:nvPicPr>
          <p:cNvPr id="149" name="Google Shape;149;g29d9f0dad95_1_6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26925"/>
            <a:ext cx="8839204" cy="332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d9f0dad95_1_704"/>
          <p:cNvSpPr txBox="1"/>
          <p:nvPr>
            <p:ph idx="4294967295" type="body"/>
          </p:nvPr>
        </p:nvSpPr>
        <p:spPr>
          <a:xfrm>
            <a:off x="311700" y="1702350"/>
            <a:ext cx="8520600" cy="28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The handbook contains a set of questions to ask for both element-level and workflow-level errors.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If the answer to any of those questions is positive, then you should describe the security related implication in your own words to make the implication concrete for the particular application.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5" name="Google Shape;155;g29d9f0dad95_1_704"/>
          <p:cNvSpPr/>
          <p:nvPr/>
        </p:nvSpPr>
        <p:spPr>
          <a:xfrm>
            <a:off x="21177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high-level workflow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9d9f0dad95_1_704"/>
          <p:cNvSpPr/>
          <p:nvPr/>
        </p:nvSpPr>
        <p:spPr>
          <a:xfrm>
            <a:off x="191190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d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esign elements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9d9f0dad95_1_704"/>
          <p:cNvSpPr/>
          <p:nvPr/>
        </p:nvSpPr>
        <p:spPr>
          <a:xfrm>
            <a:off x="361975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user errors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9d9f0dad95_1_704"/>
          <p:cNvSpPr/>
          <p:nvPr/>
        </p:nvSpPr>
        <p:spPr>
          <a:xfrm>
            <a:off x="70277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interface design triggers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9d9f0dad95_1_704"/>
          <p:cNvSpPr/>
          <p:nvPr/>
        </p:nvSpPr>
        <p:spPr>
          <a:xfrm>
            <a:off x="53330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rgbClr val="0456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potential security consequences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9d9f0dad95_1_782"/>
          <p:cNvSpPr/>
          <p:nvPr/>
        </p:nvSpPr>
        <p:spPr>
          <a:xfrm>
            <a:off x="21177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high-level workflow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9d9f0dad95_1_782"/>
          <p:cNvSpPr/>
          <p:nvPr/>
        </p:nvSpPr>
        <p:spPr>
          <a:xfrm>
            <a:off x="191190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d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esign elements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9d9f0dad95_1_782"/>
          <p:cNvSpPr/>
          <p:nvPr/>
        </p:nvSpPr>
        <p:spPr>
          <a:xfrm>
            <a:off x="361975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user errors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9d9f0dad95_1_782"/>
          <p:cNvSpPr/>
          <p:nvPr/>
        </p:nvSpPr>
        <p:spPr>
          <a:xfrm>
            <a:off x="70277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interface design triggers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9d9f0dad95_1_782"/>
          <p:cNvSpPr/>
          <p:nvPr/>
        </p:nvSpPr>
        <p:spPr>
          <a:xfrm>
            <a:off x="53330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rgbClr val="0456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potential security consequences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29d9f0dad95_1_7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250" y="1150825"/>
            <a:ext cx="7125500" cy="34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d9f0dad95_1_860"/>
          <p:cNvSpPr txBox="1"/>
          <p:nvPr>
            <p:ph idx="4294967295" type="title"/>
          </p:nvPr>
        </p:nvSpPr>
        <p:spPr>
          <a:xfrm>
            <a:off x="311700" y="201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Using the Metric Tool</a:t>
            </a:r>
            <a:endParaRPr/>
          </a:p>
        </p:txBody>
      </p:sp>
      <p:pic>
        <p:nvPicPr>
          <p:cNvPr id="175" name="Google Shape;175;g29d9f0dad95_1_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26925"/>
            <a:ext cx="8839204" cy="340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d9f0dad95_1_938"/>
          <p:cNvSpPr txBox="1"/>
          <p:nvPr>
            <p:ph idx="4294967295" type="body"/>
          </p:nvPr>
        </p:nvSpPr>
        <p:spPr>
          <a:xfrm>
            <a:off x="311700" y="1702350"/>
            <a:ext cx="8520600" cy="28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Design triggers are underlying design choices that might increase the likelihood of the identified errors occurring.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Each element or workflow can have one design trigger or multiple design triggers.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The handbook contains a list of possible design triggers for each design element or workflow.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1" name="Google Shape;181;g29d9f0dad95_1_938"/>
          <p:cNvSpPr/>
          <p:nvPr/>
        </p:nvSpPr>
        <p:spPr>
          <a:xfrm>
            <a:off x="21177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high-level workflow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9d9f0dad95_1_938"/>
          <p:cNvSpPr/>
          <p:nvPr/>
        </p:nvSpPr>
        <p:spPr>
          <a:xfrm>
            <a:off x="191190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d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esign elements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9d9f0dad95_1_938"/>
          <p:cNvSpPr/>
          <p:nvPr/>
        </p:nvSpPr>
        <p:spPr>
          <a:xfrm>
            <a:off x="361975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user errors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9d9f0dad95_1_938"/>
          <p:cNvSpPr/>
          <p:nvPr/>
        </p:nvSpPr>
        <p:spPr>
          <a:xfrm>
            <a:off x="70277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rgbClr val="0456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interface design triggers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9d9f0dad95_1_938"/>
          <p:cNvSpPr/>
          <p:nvPr/>
        </p:nvSpPr>
        <p:spPr>
          <a:xfrm>
            <a:off x="53330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potential security consequences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d9f0dad95_1_1016"/>
          <p:cNvSpPr/>
          <p:nvPr/>
        </p:nvSpPr>
        <p:spPr>
          <a:xfrm>
            <a:off x="21177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high-level workflow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9d9f0dad95_1_1016"/>
          <p:cNvSpPr/>
          <p:nvPr/>
        </p:nvSpPr>
        <p:spPr>
          <a:xfrm>
            <a:off x="191190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d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esign elements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9d9f0dad95_1_1016"/>
          <p:cNvSpPr/>
          <p:nvPr/>
        </p:nvSpPr>
        <p:spPr>
          <a:xfrm>
            <a:off x="361975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user errors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9d9f0dad95_1_1016"/>
          <p:cNvSpPr/>
          <p:nvPr/>
        </p:nvSpPr>
        <p:spPr>
          <a:xfrm>
            <a:off x="70277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rgbClr val="0456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interface design triggers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9d9f0dad95_1_1016"/>
          <p:cNvSpPr/>
          <p:nvPr/>
        </p:nvSpPr>
        <p:spPr>
          <a:xfrm>
            <a:off x="53330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potential security consequences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29d9f0dad95_1_10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200" y="1235650"/>
            <a:ext cx="8647600" cy="32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d9f0dad95_1_1094"/>
          <p:cNvSpPr txBox="1"/>
          <p:nvPr>
            <p:ph idx="4294967295" type="title"/>
          </p:nvPr>
        </p:nvSpPr>
        <p:spPr>
          <a:xfrm>
            <a:off x="311700" y="201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Using the Metric Tool</a:t>
            </a:r>
            <a:endParaRPr/>
          </a:p>
        </p:txBody>
      </p:sp>
      <p:pic>
        <p:nvPicPr>
          <p:cNvPr id="201" name="Google Shape;201;g29d9f0dad95_1_10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26925"/>
            <a:ext cx="8839204" cy="340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d9f0dad95_1_1172"/>
          <p:cNvSpPr txBox="1"/>
          <p:nvPr>
            <p:ph idx="4294967295" type="title"/>
          </p:nvPr>
        </p:nvSpPr>
        <p:spPr>
          <a:xfrm>
            <a:off x="311700" y="201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Severity</a:t>
            </a:r>
            <a:endParaRPr/>
          </a:p>
        </p:txBody>
      </p:sp>
      <p:pic>
        <p:nvPicPr>
          <p:cNvPr id="207" name="Google Shape;207;g29d9f0dad95_1_1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926925"/>
            <a:ext cx="8520602" cy="359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d9f0dad95_1_1250"/>
          <p:cNvSpPr txBox="1"/>
          <p:nvPr>
            <p:ph idx="4294967295" type="title"/>
          </p:nvPr>
        </p:nvSpPr>
        <p:spPr>
          <a:xfrm>
            <a:off x="311700" y="201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Using the Metric Tool</a:t>
            </a:r>
            <a:endParaRPr/>
          </a:p>
        </p:txBody>
      </p:sp>
      <p:pic>
        <p:nvPicPr>
          <p:cNvPr id="213" name="Google Shape;213;g29d9f0dad95_1_12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26925"/>
            <a:ext cx="8839200" cy="268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d9f0dad95_1_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User Interface Security Assessment (UISA)</a:t>
            </a:r>
            <a:endParaRPr/>
          </a:p>
        </p:txBody>
      </p:sp>
      <p:sp>
        <p:nvSpPr>
          <p:cNvPr id="67" name="Google Shape;67;g29d9f0dad95_1_0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UISA is a process for an assessment team to identify the potential security consequences that arise from user errors with an application, along with potential issues in the design.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UISA metric tool gives evaluators a risk score to rank and compare the security risks for particular workflows or applications.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d9f0dad95_1_1328"/>
          <p:cNvSpPr txBox="1"/>
          <p:nvPr>
            <p:ph idx="4294967295" type="title"/>
          </p:nvPr>
        </p:nvSpPr>
        <p:spPr>
          <a:xfrm>
            <a:off x="311700" y="201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Using the Metric Tool</a:t>
            </a:r>
            <a:endParaRPr/>
          </a:p>
        </p:txBody>
      </p:sp>
      <p:pic>
        <p:nvPicPr>
          <p:cNvPr id="219" name="Google Shape;219;g29d9f0dad95_1_13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825" y="926925"/>
            <a:ext cx="8048349" cy="36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d9f0dad95_1_1406"/>
          <p:cNvSpPr txBox="1"/>
          <p:nvPr>
            <p:ph idx="4294967295" type="title"/>
          </p:nvPr>
        </p:nvSpPr>
        <p:spPr>
          <a:xfrm>
            <a:off x="311700" y="201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Security Score</a:t>
            </a:r>
            <a:endParaRPr/>
          </a:p>
        </p:txBody>
      </p:sp>
      <p:pic>
        <p:nvPicPr>
          <p:cNvPr id="225" name="Google Shape;225;g29d9f0dad95_1_14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26925"/>
            <a:ext cx="8839204" cy="2701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d9f0dad95_1_80"/>
          <p:cNvSpPr txBox="1"/>
          <p:nvPr>
            <p:ph idx="4294967295" type="body"/>
          </p:nvPr>
        </p:nvSpPr>
        <p:spPr>
          <a:xfrm>
            <a:off x="311700" y="1418900"/>
            <a:ext cx="85206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Identify the main workflow you wish to assess, with accompanying screens, as the scope of analysis.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 workflow can consist of a single user or a single screen; while more complicated workflows can consist of multiple users and more than one screen.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For an easier evaluation process, we recommend using a flowchart to document the workflow.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" name="Google Shape;73;g29d9f0dad95_1_80"/>
          <p:cNvSpPr/>
          <p:nvPr/>
        </p:nvSpPr>
        <p:spPr>
          <a:xfrm>
            <a:off x="211775" y="288850"/>
            <a:ext cx="2020500" cy="794400"/>
          </a:xfrm>
          <a:prstGeom prst="chevron">
            <a:avLst>
              <a:gd fmla="val 50000" name="adj"/>
            </a:avLst>
          </a:prstGeom>
          <a:solidFill>
            <a:srgbClr val="04563A"/>
          </a:solidFill>
          <a:ln cap="flat" cmpd="sng" w="9525">
            <a:solidFill>
              <a:srgbClr val="0456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high-level workflow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9d9f0dad95_1_80"/>
          <p:cNvSpPr/>
          <p:nvPr/>
        </p:nvSpPr>
        <p:spPr>
          <a:xfrm>
            <a:off x="191190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d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esign elements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9d9f0dad95_1_80"/>
          <p:cNvSpPr/>
          <p:nvPr/>
        </p:nvSpPr>
        <p:spPr>
          <a:xfrm>
            <a:off x="361975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user errors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9d9f0dad95_1_80"/>
          <p:cNvSpPr/>
          <p:nvPr/>
        </p:nvSpPr>
        <p:spPr>
          <a:xfrm>
            <a:off x="70277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interface design triggers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29d9f0dad95_1_80"/>
          <p:cNvSpPr/>
          <p:nvPr/>
        </p:nvSpPr>
        <p:spPr>
          <a:xfrm>
            <a:off x="53330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security consequences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d9f0dad95_1_158"/>
          <p:cNvSpPr/>
          <p:nvPr/>
        </p:nvSpPr>
        <p:spPr>
          <a:xfrm>
            <a:off x="211775" y="288850"/>
            <a:ext cx="2020500" cy="794400"/>
          </a:xfrm>
          <a:prstGeom prst="chevron">
            <a:avLst>
              <a:gd fmla="val 50000" name="adj"/>
            </a:avLst>
          </a:prstGeom>
          <a:solidFill>
            <a:srgbClr val="0456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high-level workflow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9d9f0dad95_1_158"/>
          <p:cNvSpPr/>
          <p:nvPr/>
        </p:nvSpPr>
        <p:spPr>
          <a:xfrm>
            <a:off x="191190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d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esign elements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9d9f0dad95_1_158"/>
          <p:cNvSpPr/>
          <p:nvPr/>
        </p:nvSpPr>
        <p:spPr>
          <a:xfrm>
            <a:off x="361975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user errors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9d9f0dad95_1_158"/>
          <p:cNvSpPr/>
          <p:nvPr/>
        </p:nvSpPr>
        <p:spPr>
          <a:xfrm>
            <a:off x="70277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interface design triggers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9d9f0dad95_1_158"/>
          <p:cNvSpPr/>
          <p:nvPr/>
        </p:nvSpPr>
        <p:spPr>
          <a:xfrm>
            <a:off x="53330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security consequences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29d9f0dad95_1_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4424" y="1176825"/>
            <a:ext cx="2395950" cy="33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d9f0dad95_1_236"/>
          <p:cNvSpPr/>
          <p:nvPr/>
        </p:nvSpPr>
        <p:spPr>
          <a:xfrm>
            <a:off x="21177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high-level workflow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9d9f0dad95_1_236"/>
          <p:cNvSpPr/>
          <p:nvPr/>
        </p:nvSpPr>
        <p:spPr>
          <a:xfrm>
            <a:off x="1911900" y="288850"/>
            <a:ext cx="2020500" cy="794400"/>
          </a:xfrm>
          <a:prstGeom prst="chevron">
            <a:avLst>
              <a:gd fmla="val 50000" name="adj"/>
            </a:avLst>
          </a:prstGeom>
          <a:solidFill>
            <a:srgbClr val="0456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design elements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9d9f0dad95_1_236"/>
          <p:cNvSpPr/>
          <p:nvPr/>
        </p:nvSpPr>
        <p:spPr>
          <a:xfrm>
            <a:off x="361975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user errors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9d9f0dad95_1_236"/>
          <p:cNvSpPr/>
          <p:nvPr/>
        </p:nvSpPr>
        <p:spPr>
          <a:xfrm>
            <a:off x="70277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interface design triggers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9d9f0dad95_1_236"/>
          <p:cNvSpPr/>
          <p:nvPr/>
        </p:nvSpPr>
        <p:spPr>
          <a:xfrm>
            <a:off x="53330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security consequences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9d9f0dad95_1_236"/>
          <p:cNvSpPr txBox="1"/>
          <p:nvPr>
            <p:ph idx="4294967295" type="body"/>
          </p:nvPr>
        </p:nvSpPr>
        <p:spPr>
          <a:xfrm>
            <a:off x="311700" y="1702350"/>
            <a:ext cx="8520600" cy="28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Identify all of the interface components involved in the chosen workflows.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This includes every element where users provide input, navigate or perform activities.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The UISA handbook contains a general list of these design elements.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d9f0dad95_1_314"/>
          <p:cNvSpPr/>
          <p:nvPr/>
        </p:nvSpPr>
        <p:spPr>
          <a:xfrm>
            <a:off x="21177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high-level workflow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9d9f0dad95_1_314"/>
          <p:cNvSpPr/>
          <p:nvPr/>
        </p:nvSpPr>
        <p:spPr>
          <a:xfrm>
            <a:off x="1911900" y="288850"/>
            <a:ext cx="2020500" cy="794400"/>
          </a:xfrm>
          <a:prstGeom prst="chevron">
            <a:avLst>
              <a:gd fmla="val 50000" name="adj"/>
            </a:avLst>
          </a:prstGeom>
          <a:solidFill>
            <a:srgbClr val="0456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design elements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9d9f0dad95_1_314"/>
          <p:cNvSpPr/>
          <p:nvPr/>
        </p:nvSpPr>
        <p:spPr>
          <a:xfrm>
            <a:off x="361975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user errors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9d9f0dad95_1_314"/>
          <p:cNvSpPr/>
          <p:nvPr/>
        </p:nvSpPr>
        <p:spPr>
          <a:xfrm>
            <a:off x="70277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interface design triggers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9d9f0dad95_1_314"/>
          <p:cNvSpPr/>
          <p:nvPr/>
        </p:nvSpPr>
        <p:spPr>
          <a:xfrm>
            <a:off x="53330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security consequences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29d9f0dad95_1_3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" y="1387475"/>
            <a:ext cx="83058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d9f0dad95_1_392"/>
          <p:cNvSpPr txBox="1"/>
          <p:nvPr>
            <p:ph idx="4294967295" type="title"/>
          </p:nvPr>
        </p:nvSpPr>
        <p:spPr>
          <a:xfrm>
            <a:off x="311700" y="201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Using the Metric Tool</a:t>
            </a:r>
            <a:endParaRPr/>
          </a:p>
        </p:txBody>
      </p:sp>
      <p:pic>
        <p:nvPicPr>
          <p:cNvPr id="113" name="Google Shape;113;g29d9f0dad95_1_3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26925"/>
            <a:ext cx="8839204" cy="3409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d9f0dad95_1_470"/>
          <p:cNvSpPr txBox="1"/>
          <p:nvPr>
            <p:ph idx="4294967295" type="body"/>
          </p:nvPr>
        </p:nvSpPr>
        <p:spPr>
          <a:xfrm>
            <a:off x="311700" y="1702350"/>
            <a:ext cx="8520600" cy="28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No possible error should be overlooked during the assessment process.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Consider all kinds of mistakes, from simple unintentional slips to higher level mistakes of finding ways of accomplishing tasks outside of the intended workflow.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The UISA handbook contains a list of possible user errors for each type of interface element and a list of users’ common workflow-level mistakes.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9" name="Google Shape;119;g29d9f0dad95_1_470"/>
          <p:cNvSpPr/>
          <p:nvPr/>
        </p:nvSpPr>
        <p:spPr>
          <a:xfrm>
            <a:off x="21177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high-level workflow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9d9f0dad95_1_470"/>
          <p:cNvSpPr/>
          <p:nvPr/>
        </p:nvSpPr>
        <p:spPr>
          <a:xfrm>
            <a:off x="191190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d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esign elements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9d9f0dad95_1_470"/>
          <p:cNvSpPr/>
          <p:nvPr/>
        </p:nvSpPr>
        <p:spPr>
          <a:xfrm>
            <a:off x="3619750" y="288850"/>
            <a:ext cx="2020500" cy="794400"/>
          </a:xfrm>
          <a:prstGeom prst="chevron">
            <a:avLst>
              <a:gd fmla="val 50000" name="adj"/>
            </a:avLst>
          </a:prstGeom>
          <a:solidFill>
            <a:srgbClr val="0456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potential user errors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9d9f0dad95_1_470"/>
          <p:cNvSpPr/>
          <p:nvPr/>
        </p:nvSpPr>
        <p:spPr>
          <a:xfrm>
            <a:off x="70277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interface design triggers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9d9f0dad95_1_470"/>
          <p:cNvSpPr/>
          <p:nvPr/>
        </p:nvSpPr>
        <p:spPr>
          <a:xfrm>
            <a:off x="53330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security consequences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d9f0dad95_1_548"/>
          <p:cNvSpPr/>
          <p:nvPr/>
        </p:nvSpPr>
        <p:spPr>
          <a:xfrm>
            <a:off x="21177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high-level workflow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9d9f0dad95_1_548"/>
          <p:cNvSpPr/>
          <p:nvPr/>
        </p:nvSpPr>
        <p:spPr>
          <a:xfrm>
            <a:off x="1911900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d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esign elements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9d9f0dad95_1_548"/>
          <p:cNvSpPr/>
          <p:nvPr/>
        </p:nvSpPr>
        <p:spPr>
          <a:xfrm>
            <a:off x="3619750" y="288850"/>
            <a:ext cx="2020500" cy="794400"/>
          </a:xfrm>
          <a:prstGeom prst="chevron">
            <a:avLst>
              <a:gd fmla="val 50000" name="adj"/>
            </a:avLst>
          </a:prstGeom>
          <a:solidFill>
            <a:srgbClr val="0456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potential user errors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9d9f0dad95_1_548"/>
          <p:cNvSpPr/>
          <p:nvPr/>
        </p:nvSpPr>
        <p:spPr>
          <a:xfrm>
            <a:off x="70277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interface design triggers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9d9f0dad95_1_548"/>
          <p:cNvSpPr/>
          <p:nvPr/>
        </p:nvSpPr>
        <p:spPr>
          <a:xfrm>
            <a:off x="5333025" y="288850"/>
            <a:ext cx="2020500" cy="7944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security consequences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29d9f0dad95_1_5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413200"/>
            <a:ext cx="8839198" cy="317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